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10080625" cy="5670550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624" y="-77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357120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6638040" y="237600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5040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357120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6638040" y="3814920"/>
            <a:ext cx="292068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810000"/>
            <a:ext cx="9071640" cy="6008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81492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2376000"/>
            <a:ext cx="442692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814920"/>
            <a:ext cx="9071640" cy="131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l-PL" sz="315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Kliknij, aby edytować format tekstu tytułu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Kliknij, aby edytować format tekstu konspektu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2400" b="0" strike="noStrike" spc="-1">
                <a:solidFill>
                  <a:srgbClr val="FFFFFF"/>
                </a:solidFill>
                <a:latin typeface="Arial"/>
              </a:rPr>
              <a:t>Drugi poziom konspektu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Trzeci poziom konspektu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Czwarty poziom konspektu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Piąty poziom konspektu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Szósty poziom konspektu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Siódmy poziom konspektu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l-PL" sz="1400" b="0" strike="noStrike" spc="-1">
                <a:solidFill>
                  <a:srgbClr val="FFFFFF"/>
                </a:solidFill>
                <a:latin typeface="Arial"/>
              </a:rPr>
              <a:t>&lt;data/godzina&gt;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492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r>
              <a:rPr lang="pl-PL" sz="1400" b="0" strike="noStrike" spc="-1">
                <a:solidFill>
                  <a:srgbClr val="FFFFFF"/>
                </a:solidFill>
                <a:latin typeface="Arial"/>
              </a:rPr>
              <a:t>&lt;stopka&gt;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C7707792-C545-4B25-8EE5-D79183FDEB85}" type="slidenum">
              <a:rPr lang="pl-PL" sz="1400" b="0" strike="noStrike" spc="-1">
                <a:solidFill>
                  <a:srgbClr val="FFFFFF"/>
                </a:solidFill>
                <a:latin typeface="Arial"/>
              </a:rPr>
              <a:pPr algn="r"/>
              <a:t>‹#›</a:t>
            </a:fld>
            <a:endParaRPr lang="pl-PL" sz="1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300" b="0" strike="noStrike" spc="-1">
                <a:latin typeface="Arial"/>
              </a:rPr>
              <a:t>Kliknij, aby edytować format tekstu tytułu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400" b="0" strike="noStrike" spc="-1">
                <a:latin typeface="Arial"/>
              </a:rPr>
              <a:t>Kliknij, aby edytować format tekstu konspektu</a:t>
            </a:r>
          </a:p>
          <a:p>
            <a:pPr marL="864000" lvl="1" indent="-324000">
              <a:spcBef>
                <a:spcPts val="85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2100" b="0" strike="noStrike" spc="-1">
                <a:latin typeface="Arial"/>
              </a:rPr>
              <a:t>Drugi poziom konspektu</a:t>
            </a:r>
          </a:p>
          <a:p>
            <a:pPr marL="1296000" lvl="2" indent="-288000">
              <a:spcBef>
                <a:spcPts val="63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latin typeface="Arial"/>
              </a:rPr>
              <a:t>Trzeci poziom konspektu</a:t>
            </a:r>
          </a:p>
          <a:p>
            <a:pPr marL="1728000" lvl="3" indent="-2160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1500" b="0" strike="noStrike" spc="-1">
                <a:latin typeface="Arial"/>
              </a:rPr>
              <a:t>Czwarty poziom konspektu</a:t>
            </a:r>
          </a:p>
          <a:p>
            <a:pPr marL="2160000" lvl="4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Piąty poziom konspektu</a:t>
            </a:r>
          </a:p>
          <a:p>
            <a:pPr marL="2592000" lvl="5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Szósty poziom konspektu</a:t>
            </a:r>
          </a:p>
          <a:p>
            <a:pPr marL="3024000" lvl="6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Siódmy poziom konspektu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l-PL" sz="1400" b="0" strike="noStrike" spc="-1">
                <a:latin typeface="Arial"/>
              </a:rPr>
              <a:t>&lt;data/godzina&gt;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r>
              <a:rPr lang="pl-PL" sz="1400" b="0" strike="noStrike" spc="-1">
                <a:latin typeface="Arial"/>
              </a:rPr>
              <a:t>&lt;stopka&gt;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B7DD3E16-4844-4931-9170-ACAF370D7140}" type="slidenum">
              <a:rPr lang="pl-PL" sz="1400" b="0" strike="noStrike" spc="-1">
                <a:latin typeface="Arial"/>
              </a:rPr>
              <a:pPr algn="r"/>
              <a:t>‹#›</a:t>
            </a:fld>
            <a:endParaRPr lang="pl-PL" sz="1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Kliknij, aby edytować format tekstu tytułu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2376000"/>
            <a:ext cx="907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Kliknij, aby edytować format tekstu konspektu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2400" b="0" strike="noStrike" spc="-1">
                <a:solidFill>
                  <a:srgbClr val="FFFFFF"/>
                </a:solidFill>
                <a:latin typeface="Arial"/>
              </a:rPr>
              <a:t>Drugi poziom konspektu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Trzeci poziom konspektu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Czwarty poziom konspektu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Piąty poziom konspektu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Szósty poziom konspektu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Siódmy poziom konspektu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50400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l-PL" sz="1400" b="0" strike="noStrike" spc="-1">
                <a:solidFill>
                  <a:srgbClr val="FFFFFF"/>
                </a:solidFill>
                <a:latin typeface="Arial"/>
              </a:rPr>
              <a:t>&lt;data/godzina&gt;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447360" y="516492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r>
              <a:rPr lang="pl-PL" sz="1400" b="0" strike="noStrike" spc="-1">
                <a:solidFill>
                  <a:srgbClr val="FFFFFF"/>
                </a:solidFill>
                <a:latin typeface="Arial"/>
              </a:rPr>
              <a:t>&lt;stopka&gt;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722736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795824D2-7F45-4353-B136-AA1FAE3BC1CC}" type="slidenum">
              <a:rPr lang="pl-PL" sz="1400" b="0" strike="noStrike" spc="-1">
                <a:solidFill>
                  <a:srgbClr val="FFFFFF"/>
                </a:solidFill>
                <a:latin typeface="Arial"/>
              </a:rPr>
              <a:pPr algn="r"/>
              <a:t>‹#›</a:t>
            </a:fld>
            <a:endParaRPr lang="pl-PL" sz="1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300" b="0" strike="noStrike" spc="-1">
                <a:latin typeface="Arial"/>
              </a:rPr>
              <a:t>Kliknij, aby edytować format tekstu tytułu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2400" b="0" strike="noStrike" spc="-1">
                <a:latin typeface="Arial"/>
              </a:rPr>
              <a:t>Kliknij, aby edytować format tekstu konspektu</a:t>
            </a:r>
          </a:p>
          <a:p>
            <a:pPr marL="864000" lvl="1" indent="-324000">
              <a:spcBef>
                <a:spcPts val="85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2100" b="0" strike="noStrike" spc="-1">
                <a:latin typeface="Arial"/>
              </a:rPr>
              <a:t>Drugi poziom konspektu</a:t>
            </a:r>
          </a:p>
          <a:p>
            <a:pPr marL="1296000" lvl="2" indent="-288000">
              <a:spcBef>
                <a:spcPts val="63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latin typeface="Arial"/>
              </a:rPr>
              <a:t>Trzeci poziom konspektu</a:t>
            </a:r>
          </a:p>
          <a:p>
            <a:pPr marL="1728000" lvl="3" indent="-2160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l-PL" sz="1500" b="0" strike="noStrike" spc="-1">
                <a:latin typeface="Arial"/>
              </a:rPr>
              <a:t>Czwarty poziom konspektu</a:t>
            </a:r>
          </a:p>
          <a:p>
            <a:pPr marL="2160000" lvl="4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Piąty poziom konspektu</a:t>
            </a:r>
          </a:p>
          <a:p>
            <a:pPr marL="2592000" lvl="5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Szósty poziom konspektu</a:t>
            </a:r>
          </a:p>
          <a:p>
            <a:pPr marL="3024000" lvl="6" indent="-216000">
              <a:spcBef>
                <a:spcPts val="21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latin typeface="Arial"/>
              </a:rPr>
              <a:t>Siódmy poziom konspektu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l-PL" sz="1400" b="0" strike="noStrike" spc="-1">
                <a:latin typeface="Arial"/>
              </a:rPr>
              <a:t>&lt;data/godzina&gt;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r>
              <a:rPr lang="pl-PL" sz="1400" b="0" strike="noStrike" spc="-1">
                <a:latin typeface="Arial"/>
              </a:rPr>
              <a:t>&lt;stopka&gt;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D263FE36-4040-469A-9AC6-15DE3790CB7E}" type="slidenum">
              <a:rPr lang="pl-PL" sz="1400" b="0" strike="noStrike" spc="-1">
                <a:latin typeface="Arial"/>
              </a:rPr>
              <a:pPr algn="r"/>
              <a:t>‹#›</a:t>
            </a:fld>
            <a:endParaRPr lang="pl-PL" sz="1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48360" y="1404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„Podatki, bankowość i ZUS”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540000" y="36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600" b="0" strike="noStrike" spc="-1">
                <a:solidFill>
                  <a:srgbClr val="FFFFFF"/>
                </a:solidFill>
                <a:latin typeface="Arial"/>
              </a:rPr>
              <a:t>Podatki ze względu na przedmiot opodatkowania</a:t>
            </a: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1620000" y="1800000"/>
            <a:ext cx="594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6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1" strike="noStrike" spc="-1">
                <a:solidFill>
                  <a:srgbClr val="FFFFFF"/>
                </a:solidFill>
                <a:latin typeface="Arial"/>
              </a:rPr>
              <a:t>Podatki majątkowe</a:t>
            </a:r>
            <a:endParaRPr lang="pl-PL" sz="15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- podatek rolny, leśny, od nieruchomości, od spadków i darowizn, od środków transportowych, od czynności cywilnoprawnych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1" strike="noStrike" spc="-1">
                <a:solidFill>
                  <a:srgbClr val="FFFFFF"/>
                </a:solidFill>
                <a:latin typeface="Arial"/>
              </a:rPr>
              <a:t>Podatki dochodowe</a:t>
            </a:r>
            <a:endParaRPr lang="pl-PL" sz="15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- podatek dochodowy os osób fizycznych i od osób prawnych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1" strike="noStrike" spc="-1">
                <a:solidFill>
                  <a:srgbClr val="FFFFFF"/>
                </a:solidFill>
                <a:latin typeface="Arial"/>
              </a:rPr>
              <a:t>Podatki przychodowe</a:t>
            </a:r>
            <a:endParaRPr lang="pl-PL" sz="15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- zryczałtowany podatek dochodowy od przychodów ewidencjonowanych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1" strike="noStrike" spc="-1">
                <a:solidFill>
                  <a:srgbClr val="FFFFFF"/>
                </a:solidFill>
                <a:latin typeface="Arial"/>
              </a:rPr>
              <a:t>Podatki konsumpcyjne</a:t>
            </a:r>
            <a:endParaRPr lang="pl-PL" sz="15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500" b="0" strike="noStrike" spc="-1">
                <a:solidFill>
                  <a:srgbClr val="FFFFFF"/>
                </a:solidFill>
                <a:latin typeface="Arial"/>
              </a:rPr>
              <a:t>- podatek VAT, podatek akcyzowy, podatek od gier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300" b="0" strike="noStrike" spc="-1">
                <a:solidFill>
                  <a:srgbClr val="FFFFFF"/>
                </a:solidFill>
                <a:latin typeface="Arial"/>
              </a:rPr>
              <a:t>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pl-PL" sz="13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1620000" y="360000"/>
            <a:ext cx="723600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600" b="0" strike="noStrike" spc="-1">
                <a:solidFill>
                  <a:srgbClr val="FFFFFF"/>
                </a:solidFill>
                <a:latin typeface="Arial"/>
              </a:rPr>
              <a:t>Podatki według podmiotów, na rzecz których są pobierane</a:t>
            </a: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1440000" y="1800000"/>
            <a:ext cx="666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1" strike="noStrike" spc="-1">
                <a:solidFill>
                  <a:srgbClr val="FFFFFF"/>
                </a:solidFill>
                <a:latin typeface="Arial"/>
              </a:rPr>
              <a:t>Podatki państwowe</a:t>
            </a:r>
            <a:endParaRPr lang="pl-PL" sz="17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VAT, akcyzowy, od gier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1" strike="noStrike" spc="-1">
                <a:solidFill>
                  <a:srgbClr val="FFFFFF"/>
                </a:solidFill>
                <a:latin typeface="Arial"/>
              </a:rPr>
              <a:t>Podatki samorządowe</a:t>
            </a:r>
            <a:endParaRPr lang="pl-PL" sz="17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rolny i leśny, od nieruchomości, od spadków i darowizn, od środków transportu, od czynności cywilnoprawnych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1" strike="noStrike" spc="-1">
                <a:solidFill>
                  <a:srgbClr val="FFFFFF"/>
                </a:solidFill>
                <a:latin typeface="Arial"/>
              </a:rPr>
              <a:t>Podatki wspólne</a:t>
            </a:r>
            <a:endParaRPr lang="pl-PL" sz="1700" b="0" strike="noStrike" spc="-1">
              <a:solidFill>
                <a:srgbClr val="FFFFFF"/>
              </a:solidFill>
              <a:latin typeface="Arial"/>
            </a:endParaRP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dochodowy os osób fizycznych i osób prawnych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68360" y="1944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8000" b="0" strike="noStrike" spc="-1">
                <a:solidFill>
                  <a:srgbClr val="AFD095"/>
                </a:solidFill>
                <a:latin typeface="Arial"/>
              </a:rPr>
              <a:t>Bankowość</a:t>
            </a:r>
            <a:endParaRPr lang="pl-PL" sz="8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/>
          </p:nvPr>
        </p:nvSpPr>
        <p:spPr>
          <a:xfrm>
            <a:off x="1440000" y="1566000"/>
            <a:ext cx="702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Bankowość to nauka o przedsiębiorstwie bankowym oraz otoczeniu, w którym ono funkcjonuje. Tym terminem można również określać szerokie spektrum podmiotów finansowych, zaczynając od instytucji gromadzących oszczędności i udzielających kredytów po potężne centra finansowe zorganizowane w formie banków komercyjnych.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/>
          </p:nvPr>
        </p:nvSpPr>
        <p:spPr>
          <a:xfrm>
            <a:off x="1764000" y="1746000"/>
            <a:ext cx="6336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 algn="ctr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  to instytucja państwowa lub prywatna, której działalność, skoncentrowane jest przede wszystkim na obrocie pieniężnym, finansowaniu inwestycji, udzielaniu kredytów i pożyczek, a także zakładaniu lokat i inwestowaniu pieniędzy swoich klientów.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504000" y="54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1" strike="noStrike" spc="-1">
                <a:solidFill>
                  <a:srgbClr val="FFFFFF"/>
                </a:solidFill>
                <a:latin typeface="Arial"/>
              </a:rPr>
              <a:t>Narodowy Bank Polski</a:t>
            </a:r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1584000" y="2160000"/>
            <a:ext cx="7056000" cy="144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Banki komercyjne nastawione są na osiąganie zysków, natomiast banki centralne nie są. W Polsce funkcje banku centralnego spełnia Narodowy Bank Polski, który działalność rozpoczął w 1945r. Organami NBP są: Prezes NBP, Rada Polityki Pieniężnej oraz zarząd NBP.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Cele banku centralnego;</a:t>
            </a: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1800000" y="1800000"/>
            <a:ext cx="684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Dbanie o utrzymanie wartości pieniądza, jego siły nabywczej, utrzymywanie niskiej inflacji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Dbanie o stabilność i bezpieczeństwo sektora bankowego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Wspieranie polityki gospodarczej rządu, o ile nie koliduje to z celem podstawowym NBP, czyli utrzymywaniem inflacji na poziomie 2.5 %, z możliwością odchylenia +/-  1p.p.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1" strike="noStrike" spc="-1">
                <a:solidFill>
                  <a:srgbClr val="FFFFFF"/>
                </a:solidFill>
                <a:latin typeface="Arial"/>
              </a:rPr>
              <a:t>Funkcje banku centralnego</a:t>
            </a:r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1620000" y="1620000"/>
            <a:ext cx="648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3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 emisyjny – jako jedyny ma prawo emitować pieniądze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 państwa – prowadzi nieodpłatnie rachunki instytucji państwowych, np. budżetu państwa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 banków – bank centralny prowadzi rachunki bieżące dla banków komercyjnych, za ich pomocą prowadzi rozliczenia międzybankowe, ma prawo im udzielać kredytów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Pożyczkodawca ostatniej instancji – bank centralny jest ostatnią deską ratunku dla banków komercyjnych, tzn., że może im udzielić pożyczki, lecz tylko tym bankom, które mają chwilowe problemy z płynnością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/>
          </p:nvPr>
        </p:nvSpPr>
        <p:spPr>
          <a:xfrm>
            <a:off x="1908360" y="1386000"/>
            <a:ext cx="655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 centralny przechowuje rezerwy dewizowe państwa – są one przechowywane w różnych walutach,  są to lokaty i inwestycje w papiery wartościowe, ponieważ istotne jest bezpieczeństwo i szybki dostęp do pieniędzy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Rozliczanie rachunków pieniężnych – bank centralny współpracuje z KIR ( Krajowa Izba Rozliczeniowa 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68360" y="504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1" strike="noStrike" spc="-1">
                <a:solidFill>
                  <a:srgbClr val="FFFFFF"/>
                </a:solidFill>
                <a:latin typeface="Arial"/>
              </a:rPr>
              <a:t>Stopy procentowe</a:t>
            </a:r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1980000" y="1926000"/>
            <a:ext cx="594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Stopa procentowa to pewnego rodzaju wynagrodzenie za korzystanie z cudzego kapitału. Przykładowo klient biorący kredyt w banku płaci za niego premię  ( ma ona postać oprocentowania ). Dla pożyczkobiorcy bądź kredytobiorcy jest ona kosztem, a dla pożyczko lub kredytodawcy jest ona zyskiem, wynagrodzeniem.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68360" y="180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8000" b="0" strike="noStrike" spc="-1">
                <a:solidFill>
                  <a:srgbClr val="AFD095"/>
                </a:solidFill>
                <a:latin typeface="Arial"/>
              </a:rPr>
              <a:t>PODATKI</a:t>
            </a:r>
            <a:endParaRPr lang="pl-PL" sz="8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/>
          </p:nvPr>
        </p:nvSpPr>
        <p:spPr>
          <a:xfrm>
            <a:off x="1980000" y="1566000"/>
            <a:ext cx="612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Wysokość stóp procentowych ustala organ NBP – Rada Polityki Pieniężnej, która składa się z 10 członków. Otoczenie gospodarcze z wielką uwagą śledzi komunikaty ogłaszane po decyzyjnym posiedzeniu RPP. Z jej oświadczeń można wysnuć wnioski nie tylko o obecnym stanie polskiego gospodarki, ale także o kierunku jej rozwoju.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48360" y="54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1" strike="noStrike" spc="-1">
                <a:solidFill>
                  <a:srgbClr val="FFFFFF"/>
                </a:solidFill>
                <a:latin typeface="Arial"/>
              </a:rPr>
              <a:t>Biuro informacji kredytowej</a:t>
            </a:r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1980000" y="1836000"/>
            <a:ext cx="612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Biuro informacji kredytowej ( BIK ) to instytucja powołana w 1997 r. przez banki i Związek Banków Polskich. BIK gromadzi, przechowuje i przetwarza informacje o aktualnych zobowiązaniach oraz historii kredytowej klientów banków i spółdzielczych kas oszczędnościowo-kredytowych. Informacje dotyczące obsługi zaciągniętego kredytu bank lub SKOK aktualizuje przynajmniej raz w miesiącu, przez cały okres trwania zobowiązania.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684000" y="360000"/>
            <a:ext cx="885600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600" b="1" strike="noStrike" spc="-1">
                <a:solidFill>
                  <a:srgbClr val="FFFFFF"/>
                </a:solidFill>
                <a:latin typeface="Arial"/>
              </a:rPr>
              <a:t>Bankowy Fundusz Gwarancyjny</a:t>
            </a:r>
            <a:endParaRPr lang="pl-PL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1980000" y="1980000"/>
            <a:ext cx="558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Bankowy Fundusz Gwarancyjny to instytucja gwarantująca depozyty banków w Polsce. Realizuje także działalność pomocową w stosunku do instytucji bankowych zagrożonych upadłością. Wysokość gwarancji w razie niewypłacalności banku, nieprzekraczająca równowartości w złotych 100 000 euro, jest w całości gwarantowana.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288360" y="216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8000" b="0" strike="noStrike" spc="-1">
                <a:solidFill>
                  <a:srgbClr val="AFD095"/>
                </a:solidFill>
                <a:latin typeface="Arial"/>
              </a:rPr>
              <a:t>ZUS</a:t>
            </a:r>
            <a:endParaRPr lang="pl-PL" sz="8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/>
          </p:nvPr>
        </p:nvSpPr>
        <p:spPr>
          <a:xfrm>
            <a:off x="1584000" y="2106000"/>
            <a:ext cx="6336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Zakład ubezpieczeń społecznych powstał 24 października 1934r., jednak w obecnym kształcie funkcjonuje od roku 1988. ZUS jest jednostką państwową, najważniejszą instytucją systemu ubezpieczeń społecznych. Nadzór na działalnością ZUS sprawuje minister do spraw zabezpieczenia społecznego.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504000" y="144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Obowiązki ZUS</a:t>
            </a: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900000" y="1260000"/>
            <a:ext cx="7200000" cy="342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9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Stwierdzanie, ustalanie, wymierzanie, pobieranie i rozliczanie składek na ubezpieczenia społeczne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Opiniowanie projektów aktów prawnych z zakresu zabezpieczenia społecznego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Wystawianie osobom uprawnionym do emerytur i rent imiennych legitymacji emeryta-rencisty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Dysponowanie środkami finansowymi funduszów ubezpieczeń społecznych oraz środkami Funduszu Alimentacyjnego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Kontrola orzecznictwa o czasowej niezdolności do pracy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Kontrola wykonywania przez płatników składek i przez ubezpieczonych obowiązków w zakresie ubezpieczeń społecznych oraz innych zadań zleconych zakładowi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885600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Trzyfilarowy system emerytalny</a:t>
            </a: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1584000" y="2106000"/>
            <a:ext cx="5256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W 1999r. Wprowadzono w Polsce trzyfilarowy system emerytalny.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 1 filar - ZUS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2 filar – Otwarte Fundusze Emerytalne ( OFE )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3 filar – IKE, IKZE , PPE, PPK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/>
          </p:nvPr>
        </p:nvSpPr>
        <p:spPr>
          <a:xfrm>
            <a:off x="1368360" y="1386000"/>
            <a:ext cx="709164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ZUS odpowiedzialny jest wyłącznie za pierwszy filar, który jest oparty na Funduszu Ubezpieczeń Społecznych ( FUS ), do którego trafiają składki społeczne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Drugi filar został oparty na otwartych funduszach emerytalnych. Polega on na tym, że część składki emerytalnej trafia do ZUS-u, a pozostała część właśnie do OFE, gdzie jest następnie inwestowana na rynku finansowym. OFE jest zakładane i zarządzane przez powszechne towarzystwo emerytalne ( PTE ). Wyniki finansowe osiągane przez OFE są uzależnione od zarządzającego, czyli PTE.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endParaRPr lang="pl-PL" sz="17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/>
          </p:nvPr>
        </p:nvSpPr>
        <p:spPr>
          <a:xfrm>
            <a:off x="1458360" y="1206000"/>
            <a:ext cx="6732000" cy="36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8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IKE i IKZE to formy dobrowolnego oszczędzania na emeryturę za pomocą produktów oszczędnościowo-inwestycyjnych. Produkty te to zmodyfikowane standardowe oferty: bankowych rachunków oszczędnościowych, rachunków maklerskich, funduszy inwestycyjnych czy polis ubezpieczeniowych. Wszystkie produkty IKE i IKZE są wzbogacone o korzyści podatkowe, co ma skłaniać do oszczędzania za pomocą tych kont.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PPE to kolejna możliwość oszczędzania na emeryturę w ramach trzeciego filaru. Polega na tym, że pracodawca, a nie sam pracownik dokonuje większości wpłat. Program ma też możliwość odprowadzania składek przez samego pracownika. Środkami w ramach PPE zarządza wybrana instytucja finansowa, np.. towarzystwo funduszy inwestycyjnych lub zakład ubezpieczeniowy.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800" b="0" strike="noStrike" spc="-1">
                <a:solidFill>
                  <a:srgbClr val="FFFFFF"/>
                </a:solidFill>
                <a:latin typeface="Arial"/>
              </a:rPr>
              <a:t>PPK polega na odkładaniu określonego procentu wynagrodzenia przez pracownika oraz dokładaniu określonej procentowo kwoty przez pracodawcę, a następnie odprowadzaniu jej do instytucji, która będzie zarządzać tymi środkami aż do ich wypłacenia. Wypłata środków ma nastąpić po ukończeniu przez pracownika 60 roku życia.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504000" y="810000"/>
            <a:ext cx="9071640" cy="279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8000" b="0" strike="noStrike" spc="-1">
                <a:solidFill>
                  <a:srgbClr val="AFD095"/>
                </a:solidFill>
                <a:latin typeface="Arial"/>
              </a:rPr>
              <a:t>KONIEC</a:t>
            </a:r>
            <a:endParaRPr lang="pl-PL" sz="80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04000" y="225720"/>
            <a:ext cx="9071640" cy="94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300" b="1" strike="noStrike" spc="-1">
                <a:latin typeface="Arial"/>
              </a:rPr>
              <a:t>Podatki</a:t>
            </a:r>
            <a:endParaRPr lang="pl-PL" sz="3300" b="0" strike="noStrike" spc="-1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1260000" y="1440000"/>
            <a:ext cx="723600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1" i="1" strike="noStrike" spc="-1">
                <a:latin typeface="Arial"/>
              </a:rPr>
              <a:t>Podatek jest to powszechne, nieodpłatne, przymusowe, bezzwrotne świadczenie pieniężne uiszczane na rzecz Skarbu Państwa oraz jednostek samorządu terytorialnego; ustalany jest jednostronnie na mocy ustawy podatkowej.</a:t>
            </a:r>
            <a:endParaRPr lang="pl-PL" sz="1800" b="0" strike="noStrike" spc="-1"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l-PL" sz="1800" b="1" i="1" strike="noStrike" spc="-1">
                <a:latin typeface="Arial"/>
              </a:rPr>
              <a:t>Pieniądze z podatków są wykorzystywane na potrzeby realizacji zadań publicznych, z których korzystają płatnicy podatku i członkowie ich rodzin. Do takich zadań należy, m.in. rozwój infrastruktury ( np. budowa dróg), dbanie o obronność państwa, bezpieczeństwo publiczne, służbę zdrowia, oświatę, kulturę.</a:t>
            </a:r>
            <a:endParaRPr lang="pl-PL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4836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Cechy podatków:</a:t>
            </a:r>
            <a:r>
              <a:t/>
            </a:r>
            <a:br/>
            <a:endParaRPr lang="pl-PL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2700000" y="1980000"/>
            <a:ext cx="540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5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nieodpłatność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przymusowość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powszechność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 bezzwrotność</a:t>
            </a:r>
            <a:r>
              <a:t/>
            </a:r>
            <a:br/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 </a:t>
            </a:r>
            <a:r>
              <a:t/>
            </a:r>
            <a:br/>
            <a:r>
              <a:t/>
            </a:r>
            <a:br/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/>
          </p:nvPr>
        </p:nvSpPr>
        <p:spPr>
          <a:xfrm>
            <a:off x="1368360" y="846000"/>
            <a:ext cx="7091640" cy="36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Nieodpłatność podatków oznacza brak świadczeń ze strony państwa, czy jednostek samorządu terytorialnego na rzecz podatnika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Przymusowość podatków polega na tym, że podatki nakładane są na podmioty podatku przez odpowiednie akty prawne i są egzekwowane przez uprawnione do tego organy.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Powszechność podatku polega na tym, że podatki płacić musi każdy, jeżeli są spełnione warunki powstania stosunku podatkowego. Nie można uchylić się od płacenia podatku.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Bezzwrotność podatków oznacza, że pobrane przez państwo kwoty podatków nie podlegają bezpośredniemu zwrotowi na rzecz podatnika.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48360" y="27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Funkcje podatków:</a:t>
            </a:r>
          </a:p>
        </p:txBody>
      </p:sp>
      <p:sp>
        <p:nvSpPr>
          <p:cNvPr id="172" name="PlaceHolder 2"/>
          <p:cNvSpPr>
            <a:spLocks noGrp="1"/>
          </p:cNvSpPr>
          <p:nvPr>
            <p:ph/>
          </p:nvPr>
        </p:nvSpPr>
        <p:spPr>
          <a:xfrm>
            <a:off x="1260000" y="1566000"/>
            <a:ext cx="684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7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600" b="0" strike="noStrike" spc="-1">
                <a:solidFill>
                  <a:srgbClr val="FFFFFF"/>
                </a:solidFill>
                <a:latin typeface="Arial"/>
              </a:rPr>
              <a:t>Fiskalna – podatki mają dostarczać państwu i samorządom terytorialnym dochody na pokrycie wydatków publicznych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600" b="0" strike="noStrike" spc="-1">
                <a:solidFill>
                  <a:srgbClr val="FFFFFF"/>
                </a:solidFill>
                <a:latin typeface="Arial"/>
              </a:rPr>
              <a:t>Redystrybucyjna – polega na podziale dochodów z podatków między podatnikami a państwem i organami samorządu terytorialnego w celu zmniejszenia nierówności społecznych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600" b="0" strike="noStrike" spc="-1">
                <a:solidFill>
                  <a:srgbClr val="FFFFFF"/>
                </a:solidFill>
                <a:latin typeface="Arial"/>
              </a:rPr>
              <a:t>Stymulacyjna oznacza oddziaływanie za pomocą bodźców finansowych na zachowanie i decyzje gospodarcze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600" b="0" strike="noStrike" spc="-1">
                <a:solidFill>
                  <a:srgbClr val="FFFFFF"/>
                </a:solidFill>
                <a:latin typeface="Arial"/>
              </a:rPr>
              <a:t>Informacyjna – realizacja wpływów podatkowych dostarcza informacji o prawidłowościach bądź nieprawidłowościach przebiegu procesów gospodarczych.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3600" b="0" strike="noStrike" spc="-1">
                <a:solidFill>
                  <a:srgbClr val="FFFFFF"/>
                </a:solidFill>
                <a:latin typeface="Arial"/>
              </a:rPr>
              <a:t>Rodzaje podatków, ze względu na:</a:t>
            </a: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1620000" y="1836000"/>
            <a:ext cx="5976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Obciążenia podatnika ( przerzucalność podatków ) - podatki bezpośrednie i pośrednie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Przedmiot opodatkowania – podatki majątkowe, dochodowe, przychodowe i konsumpcyjne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Podmioty, według których są pobierane – podatki państwowe, samorządowe i wspólne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720000" y="36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Podatki bezpośrednie </a:t>
            </a: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1620000" y="1620000"/>
            <a:ext cx="630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50000"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dochodowy od osób fizycznych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dochodowy od osób prawnych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rolny i leśny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nieruchomości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spadków i darowizn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środków transportu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czynności cywilnoprawnych 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dochodów kapitałowych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3150" b="0" strike="noStrike" spc="-1">
                <a:solidFill>
                  <a:srgbClr val="FFFFFF"/>
                </a:solidFill>
                <a:latin typeface="Arial"/>
              </a:rPr>
              <a:t>- podatek od wydobycia niektórych kopalin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360000" y="810000"/>
            <a:ext cx="9071640" cy="1296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pl-PL" sz="4400" b="0" strike="noStrike" spc="-1">
                <a:solidFill>
                  <a:srgbClr val="FFFFFF"/>
                </a:solidFill>
                <a:latin typeface="Arial"/>
              </a:rPr>
              <a:t>Podatki pośrednie</a:t>
            </a: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2160000" y="2106000"/>
            <a:ext cx="6480000" cy="2754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od towarów i usług ( VAT )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akcyzowy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podatek od gier</a:t>
            </a:r>
          </a:p>
          <a:p>
            <a:pPr marL="432000" indent="-324000">
              <a:spcBef>
                <a:spcPts val="1414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1700" b="0" strike="noStrike" spc="-1">
                <a:solidFill>
                  <a:srgbClr val="FFFFFF"/>
                </a:solidFill>
                <a:latin typeface="Arial"/>
              </a:rPr>
              <a:t>- cło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1382</Words>
  <Application>LibreOffice/7.2.2.2$Windows_X86_64 LibreOffice_project/02b2acce88a210515b4a5bb2e46cbfb63fe97d56</Application>
  <PresentationFormat>Niestandardowy</PresentationFormat>
  <Paragraphs>98</Paragraphs>
  <Slides>29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4</vt:i4>
      </vt:variant>
      <vt:variant>
        <vt:lpstr>Tytuły slajdów</vt:lpstr>
      </vt:variant>
      <vt:variant>
        <vt:i4>29</vt:i4>
      </vt:variant>
    </vt:vector>
  </HeadingPairs>
  <TitlesOfParts>
    <vt:vector size="33" baseType="lpstr">
      <vt:lpstr>Office Theme</vt:lpstr>
      <vt:lpstr>Office Theme</vt:lpstr>
      <vt:lpstr>Office Theme</vt:lpstr>
      <vt:lpstr>Office Theme</vt:lpstr>
      <vt:lpstr>„Podatki, bankowość i ZUS”</vt:lpstr>
      <vt:lpstr>PODATKI</vt:lpstr>
      <vt:lpstr>Podatki</vt:lpstr>
      <vt:lpstr>Cechy podatków: </vt:lpstr>
      <vt:lpstr>Slajd 5</vt:lpstr>
      <vt:lpstr>Funkcje podatków:</vt:lpstr>
      <vt:lpstr>Rodzaje podatków, ze względu na:</vt:lpstr>
      <vt:lpstr>Podatki bezpośrednie </vt:lpstr>
      <vt:lpstr>Podatki pośrednie</vt:lpstr>
      <vt:lpstr>Podatki ze względu na przedmiot opodatkowania</vt:lpstr>
      <vt:lpstr>Podatki według podmiotów, na rzecz których są pobierane</vt:lpstr>
      <vt:lpstr>Bankowość</vt:lpstr>
      <vt:lpstr>Slajd 13</vt:lpstr>
      <vt:lpstr>Slajd 14</vt:lpstr>
      <vt:lpstr>Narodowy Bank Polski</vt:lpstr>
      <vt:lpstr>Cele banku centralnego;</vt:lpstr>
      <vt:lpstr>Funkcje banku centralnego</vt:lpstr>
      <vt:lpstr>Slajd 18</vt:lpstr>
      <vt:lpstr>Stopy procentowe</vt:lpstr>
      <vt:lpstr>Slajd 20</vt:lpstr>
      <vt:lpstr>Biuro informacji kredytowej</vt:lpstr>
      <vt:lpstr>Bankowy Fundusz Gwarancyjny</vt:lpstr>
      <vt:lpstr>ZUS</vt:lpstr>
      <vt:lpstr>Slajd 24</vt:lpstr>
      <vt:lpstr>Obowiązki ZUS</vt:lpstr>
      <vt:lpstr>Trzyfilarowy system emerytalny</vt:lpstr>
      <vt:lpstr>Slajd 27</vt:lpstr>
      <vt:lpstr>Slajd 28</vt:lpstr>
      <vt:lpstr>KONIEC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Blueprint Plans</dc:title>
  <dc:creator>admin</dc:creator>
  <cp:lastModifiedBy>admin</cp:lastModifiedBy>
  <cp:revision>5</cp:revision>
  <dcterms:created xsi:type="dcterms:W3CDTF">2022-03-27T16:23:04Z</dcterms:created>
  <dcterms:modified xsi:type="dcterms:W3CDTF">2022-06-22T07:19:30Z</dcterms:modified>
  <dc:language>pl-PL</dc:language>
</cp:coreProperties>
</file>